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66" r:id="rId2"/>
    <p:sldId id="267" r:id="rId3"/>
    <p:sldId id="269" r:id="rId4"/>
    <p:sldId id="270" r:id="rId5"/>
  </p:sldIdLst>
  <p:sldSz cx="7559675" cy="5327650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1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F6E2E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 showGuides="1">
      <p:cViewPr varScale="1">
        <p:scale>
          <a:sx n="141" d="100"/>
          <a:sy n="141" d="100"/>
        </p:scale>
        <p:origin x="1428" y="174"/>
      </p:cViewPr>
      <p:guideLst>
        <p:guide orient="horz" pos="521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D7164-0047-4FFF-81DA-87482B553087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22350" y="1243013"/>
            <a:ext cx="476091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EC2F9-7719-4960-A9AE-58DA5A27E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685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871910"/>
            <a:ext cx="6425724" cy="1854811"/>
          </a:xfrm>
        </p:spPr>
        <p:txBody>
          <a:bodyPr anchor="b"/>
          <a:lstStyle>
            <a:lvl1pPr algn="ctr">
              <a:defRPr sz="46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2798250"/>
            <a:ext cx="5669756" cy="1286282"/>
          </a:xfrm>
        </p:spPr>
        <p:txBody>
          <a:bodyPr/>
          <a:lstStyle>
            <a:lvl1pPr marL="0" indent="0" algn="ctr">
              <a:buNone/>
              <a:defRPr sz="1865"/>
            </a:lvl1pPr>
            <a:lvl2pPr marL="355199" indent="0" algn="ctr">
              <a:buNone/>
              <a:defRPr sz="1554"/>
            </a:lvl2pPr>
            <a:lvl3pPr marL="710397" indent="0" algn="ctr">
              <a:buNone/>
              <a:defRPr sz="1398"/>
            </a:lvl3pPr>
            <a:lvl4pPr marL="1065596" indent="0" algn="ctr">
              <a:buNone/>
              <a:defRPr sz="1243"/>
            </a:lvl4pPr>
            <a:lvl5pPr marL="1420795" indent="0" algn="ctr">
              <a:buNone/>
              <a:defRPr sz="1243"/>
            </a:lvl5pPr>
            <a:lvl6pPr marL="1775993" indent="0" algn="ctr">
              <a:buNone/>
              <a:defRPr sz="1243"/>
            </a:lvl6pPr>
            <a:lvl7pPr marL="2131192" indent="0" algn="ctr">
              <a:buNone/>
              <a:defRPr sz="1243"/>
            </a:lvl7pPr>
            <a:lvl8pPr marL="2486391" indent="0" algn="ctr">
              <a:buNone/>
              <a:defRPr sz="1243"/>
            </a:lvl8pPr>
            <a:lvl9pPr marL="2841589" indent="0" algn="ctr">
              <a:buNone/>
              <a:defRPr sz="124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42E-A0BE-4CF8-8250-051172285EFB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19BB-8777-4AFA-B8B1-AD2B6FACA6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71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42E-A0BE-4CF8-8250-051172285EFB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19BB-8777-4AFA-B8B1-AD2B6FACA6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96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283648"/>
            <a:ext cx="1630055" cy="451493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3648"/>
            <a:ext cx="4795669" cy="451493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42E-A0BE-4CF8-8250-051172285EFB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19BB-8777-4AFA-B8B1-AD2B6FACA6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5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42E-A0BE-4CF8-8250-051172285EFB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19BB-8777-4AFA-B8B1-AD2B6FACA6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17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328214"/>
            <a:ext cx="6520220" cy="2216154"/>
          </a:xfrm>
        </p:spPr>
        <p:txBody>
          <a:bodyPr anchor="b"/>
          <a:lstStyle>
            <a:lvl1pPr>
              <a:defRPr sz="46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3565334"/>
            <a:ext cx="6520220" cy="1165423"/>
          </a:xfrm>
        </p:spPr>
        <p:txBody>
          <a:bodyPr/>
          <a:lstStyle>
            <a:lvl1pPr marL="0" indent="0">
              <a:buNone/>
              <a:defRPr sz="1865">
                <a:solidFill>
                  <a:schemeClr val="tx1"/>
                </a:solidFill>
              </a:defRPr>
            </a:lvl1pPr>
            <a:lvl2pPr marL="355199" indent="0">
              <a:buNone/>
              <a:defRPr sz="1554">
                <a:solidFill>
                  <a:schemeClr val="tx1">
                    <a:tint val="75000"/>
                  </a:schemeClr>
                </a:solidFill>
              </a:defRPr>
            </a:lvl2pPr>
            <a:lvl3pPr marL="710397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3pPr>
            <a:lvl4pPr marL="1065596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42079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1775993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131192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48639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284158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42E-A0BE-4CF8-8250-051172285EFB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19BB-8777-4AFA-B8B1-AD2B6FACA6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18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1418240"/>
            <a:ext cx="3212862" cy="338034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1418240"/>
            <a:ext cx="3212862" cy="338034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42E-A0BE-4CF8-8250-051172285EFB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19BB-8777-4AFA-B8B1-AD2B6FACA6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38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83649"/>
            <a:ext cx="6520220" cy="10297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306014"/>
            <a:ext cx="3198096" cy="640058"/>
          </a:xfrm>
        </p:spPr>
        <p:txBody>
          <a:bodyPr anchor="b"/>
          <a:lstStyle>
            <a:lvl1pPr marL="0" indent="0">
              <a:buNone/>
              <a:defRPr sz="1865" b="1"/>
            </a:lvl1pPr>
            <a:lvl2pPr marL="355199" indent="0">
              <a:buNone/>
              <a:defRPr sz="1554" b="1"/>
            </a:lvl2pPr>
            <a:lvl3pPr marL="710397" indent="0">
              <a:buNone/>
              <a:defRPr sz="1398" b="1"/>
            </a:lvl3pPr>
            <a:lvl4pPr marL="1065596" indent="0">
              <a:buNone/>
              <a:defRPr sz="1243" b="1"/>
            </a:lvl4pPr>
            <a:lvl5pPr marL="1420795" indent="0">
              <a:buNone/>
              <a:defRPr sz="1243" b="1"/>
            </a:lvl5pPr>
            <a:lvl6pPr marL="1775993" indent="0">
              <a:buNone/>
              <a:defRPr sz="1243" b="1"/>
            </a:lvl6pPr>
            <a:lvl7pPr marL="2131192" indent="0">
              <a:buNone/>
              <a:defRPr sz="1243" b="1"/>
            </a:lvl7pPr>
            <a:lvl8pPr marL="2486391" indent="0">
              <a:buNone/>
              <a:defRPr sz="1243" b="1"/>
            </a:lvl8pPr>
            <a:lvl9pPr marL="2841589" indent="0">
              <a:buNone/>
              <a:defRPr sz="124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1946072"/>
            <a:ext cx="3198096" cy="2862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306014"/>
            <a:ext cx="3213847" cy="640058"/>
          </a:xfrm>
        </p:spPr>
        <p:txBody>
          <a:bodyPr anchor="b"/>
          <a:lstStyle>
            <a:lvl1pPr marL="0" indent="0">
              <a:buNone/>
              <a:defRPr sz="1865" b="1"/>
            </a:lvl1pPr>
            <a:lvl2pPr marL="355199" indent="0">
              <a:buNone/>
              <a:defRPr sz="1554" b="1"/>
            </a:lvl2pPr>
            <a:lvl3pPr marL="710397" indent="0">
              <a:buNone/>
              <a:defRPr sz="1398" b="1"/>
            </a:lvl3pPr>
            <a:lvl4pPr marL="1065596" indent="0">
              <a:buNone/>
              <a:defRPr sz="1243" b="1"/>
            </a:lvl4pPr>
            <a:lvl5pPr marL="1420795" indent="0">
              <a:buNone/>
              <a:defRPr sz="1243" b="1"/>
            </a:lvl5pPr>
            <a:lvl6pPr marL="1775993" indent="0">
              <a:buNone/>
              <a:defRPr sz="1243" b="1"/>
            </a:lvl6pPr>
            <a:lvl7pPr marL="2131192" indent="0">
              <a:buNone/>
              <a:defRPr sz="1243" b="1"/>
            </a:lvl7pPr>
            <a:lvl8pPr marL="2486391" indent="0">
              <a:buNone/>
              <a:defRPr sz="1243" b="1"/>
            </a:lvl8pPr>
            <a:lvl9pPr marL="2841589" indent="0">
              <a:buNone/>
              <a:defRPr sz="124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1946072"/>
            <a:ext cx="3213847" cy="2862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42E-A0BE-4CF8-8250-051172285EFB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19BB-8777-4AFA-B8B1-AD2B6FACA6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85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42E-A0BE-4CF8-8250-051172285EFB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19BB-8777-4AFA-B8B1-AD2B6FACA6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07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42E-A0BE-4CF8-8250-051172285EFB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19BB-8777-4AFA-B8B1-AD2B6FACA6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657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5177"/>
            <a:ext cx="2438192" cy="1243118"/>
          </a:xfrm>
        </p:spPr>
        <p:txBody>
          <a:bodyPr anchor="b"/>
          <a:lstStyle>
            <a:lvl1pPr>
              <a:defRPr sz="248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767084"/>
            <a:ext cx="3827085" cy="3786085"/>
          </a:xfrm>
        </p:spPr>
        <p:txBody>
          <a:bodyPr/>
          <a:lstStyle>
            <a:lvl1pPr>
              <a:defRPr sz="2486"/>
            </a:lvl1pPr>
            <a:lvl2pPr>
              <a:defRPr sz="2175"/>
            </a:lvl2pPr>
            <a:lvl3pPr>
              <a:defRPr sz="1865"/>
            </a:lvl3pPr>
            <a:lvl4pPr>
              <a:defRPr sz="1554"/>
            </a:lvl4pPr>
            <a:lvl5pPr>
              <a:defRPr sz="1554"/>
            </a:lvl5pPr>
            <a:lvl6pPr>
              <a:defRPr sz="1554"/>
            </a:lvl6pPr>
            <a:lvl7pPr>
              <a:defRPr sz="1554"/>
            </a:lvl7pPr>
            <a:lvl8pPr>
              <a:defRPr sz="1554"/>
            </a:lvl8pPr>
            <a:lvl9pPr>
              <a:defRPr sz="155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598295"/>
            <a:ext cx="2438192" cy="2961039"/>
          </a:xfrm>
        </p:spPr>
        <p:txBody>
          <a:bodyPr/>
          <a:lstStyle>
            <a:lvl1pPr marL="0" indent="0">
              <a:buNone/>
              <a:defRPr sz="1243"/>
            </a:lvl1pPr>
            <a:lvl2pPr marL="355199" indent="0">
              <a:buNone/>
              <a:defRPr sz="1088"/>
            </a:lvl2pPr>
            <a:lvl3pPr marL="710397" indent="0">
              <a:buNone/>
              <a:defRPr sz="932"/>
            </a:lvl3pPr>
            <a:lvl4pPr marL="1065596" indent="0">
              <a:buNone/>
              <a:defRPr sz="777"/>
            </a:lvl4pPr>
            <a:lvl5pPr marL="1420795" indent="0">
              <a:buNone/>
              <a:defRPr sz="777"/>
            </a:lvl5pPr>
            <a:lvl6pPr marL="1775993" indent="0">
              <a:buNone/>
              <a:defRPr sz="777"/>
            </a:lvl6pPr>
            <a:lvl7pPr marL="2131192" indent="0">
              <a:buNone/>
              <a:defRPr sz="777"/>
            </a:lvl7pPr>
            <a:lvl8pPr marL="2486391" indent="0">
              <a:buNone/>
              <a:defRPr sz="777"/>
            </a:lvl8pPr>
            <a:lvl9pPr marL="2841589" indent="0">
              <a:buNone/>
              <a:defRPr sz="77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42E-A0BE-4CF8-8250-051172285EFB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19BB-8777-4AFA-B8B1-AD2B6FACA6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04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5177"/>
            <a:ext cx="2438192" cy="1243118"/>
          </a:xfrm>
        </p:spPr>
        <p:txBody>
          <a:bodyPr anchor="b"/>
          <a:lstStyle>
            <a:lvl1pPr>
              <a:defRPr sz="248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767084"/>
            <a:ext cx="3827085" cy="3786085"/>
          </a:xfrm>
        </p:spPr>
        <p:txBody>
          <a:bodyPr anchor="t"/>
          <a:lstStyle>
            <a:lvl1pPr marL="0" indent="0">
              <a:buNone/>
              <a:defRPr sz="2486"/>
            </a:lvl1pPr>
            <a:lvl2pPr marL="355199" indent="0">
              <a:buNone/>
              <a:defRPr sz="2175"/>
            </a:lvl2pPr>
            <a:lvl3pPr marL="710397" indent="0">
              <a:buNone/>
              <a:defRPr sz="1865"/>
            </a:lvl3pPr>
            <a:lvl4pPr marL="1065596" indent="0">
              <a:buNone/>
              <a:defRPr sz="1554"/>
            </a:lvl4pPr>
            <a:lvl5pPr marL="1420795" indent="0">
              <a:buNone/>
              <a:defRPr sz="1554"/>
            </a:lvl5pPr>
            <a:lvl6pPr marL="1775993" indent="0">
              <a:buNone/>
              <a:defRPr sz="1554"/>
            </a:lvl6pPr>
            <a:lvl7pPr marL="2131192" indent="0">
              <a:buNone/>
              <a:defRPr sz="1554"/>
            </a:lvl7pPr>
            <a:lvl8pPr marL="2486391" indent="0">
              <a:buNone/>
              <a:defRPr sz="1554"/>
            </a:lvl8pPr>
            <a:lvl9pPr marL="2841589" indent="0">
              <a:buNone/>
              <a:defRPr sz="1554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598295"/>
            <a:ext cx="2438192" cy="2961039"/>
          </a:xfrm>
        </p:spPr>
        <p:txBody>
          <a:bodyPr/>
          <a:lstStyle>
            <a:lvl1pPr marL="0" indent="0">
              <a:buNone/>
              <a:defRPr sz="1243"/>
            </a:lvl1pPr>
            <a:lvl2pPr marL="355199" indent="0">
              <a:buNone/>
              <a:defRPr sz="1088"/>
            </a:lvl2pPr>
            <a:lvl3pPr marL="710397" indent="0">
              <a:buNone/>
              <a:defRPr sz="932"/>
            </a:lvl3pPr>
            <a:lvl4pPr marL="1065596" indent="0">
              <a:buNone/>
              <a:defRPr sz="777"/>
            </a:lvl4pPr>
            <a:lvl5pPr marL="1420795" indent="0">
              <a:buNone/>
              <a:defRPr sz="777"/>
            </a:lvl5pPr>
            <a:lvl6pPr marL="1775993" indent="0">
              <a:buNone/>
              <a:defRPr sz="777"/>
            </a:lvl6pPr>
            <a:lvl7pPr marL="2131192" indent="0">
              <a:buNone/>
              <a:defRPr sz="777"/>
            </a:lvl7pPr>
            <a:lvl8pPr marL="2486391" indent="0">
              <a:buNone/>
              <a:defRPr sz="777"/>
            </a:lvl8pPr>
            <a:lvl9pPr marL="2841589" indent="0">
              <a:buNone/>
              <a:defRPr sz="77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A42E-A0BE-4CF8-8250-051172285EFB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19BB-8777-4AFA-B8B1-AD2B6FACA6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4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283649"/>
            <a:ext cx="6520220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1418240"/>
            <a:ext cx="6520220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0A42E-A0BE-4CF8-8250-051172285EFB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4937943"/>
            <a:ext cx="2551390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B19BB-8777-4AFA-B8B1-AD2B6FACA6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68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10397" rtl="0" eaLnBrk="1" latinLnBrk="0" hangingPunct="1">
        <a:lnSpc>
          <a:spcPct val="90000"/>
        </a:lnSpc>
        <a:spcBef>
          <a:spcPct val="0"/>
        </a:spcBef>
        <a:buNone/>
        <a:defRPr sz="3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599" indent="-177599" algn="l" defTabSz="710397" rtl="0" eaLnBrk="1" latinLnBrk="0" hangingPunct="1">
        <a:lnSpc>
          <a:spcPct val="90000"/>
        </a:lnSpc>
        <a:spcBef>
          <a:spcPts val="777"/>
        </a:spcBef>
        <a:buFont typeface="Arial" panose="020B0604020202020204" pitchFamily="34" charset="0"/>
        <a:buChar char="•"/>
        <a:defRPr sz="2175" kern="1200">
          <a:solidFill>
            <a:schemeClr val="tx1"/>
          </a:solidFill>
          <a:latin typeface="+mn-lt"/>
          <a:ea typeface="+mn-ea"/>
          <a:cs typeface="+mn-cs"/>
        </a:defRPr>
      </a:lvl1pPr>
      <a:lvl2pPr marL="532798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2pPr>
      <a:lvl3pPr marL="887997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554" kern="1200">
          <a:solidFill>
            <a:schemeClr val="tx1"/>
          </a:solidFill>
          <a:latin typeface="+mn-lt"/>
          <a:ea typeface="+mn-ea"/>
          <a:cs typeface="+mn-cs"/>
        </a:defRPr>
      </a:lvl3pPr>
      <a:lvl4pPr marL="1243195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598394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953593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308791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663990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3019189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1pPr>
      <a:lvl2pPr marL="355199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710397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3pPr>
      <a:lvl4pPr marL="1065596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420795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775993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131192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486391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2841589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22">
            <a:extLst>
              <a:ext uri="{FF2B5EF4-FFF2-40B4-BE49-F238E27FC236}">
                <a16:creationId xmlns:a16="http://schemas.microsoft.com/office/drawing/2014/main" id="{20FBBD48-3873-4431-85E5-F0D11FA68B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331" y="77134"/>
            <a:ext cx="2258542" cy="613179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DBB9C950-2362-43EB-A7C5-E9A6544FF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664" y="-1831"/>
            <a:ext cx="2222336" cy="1739634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76B5C082-9816-44A6-B309-058C82732B41}"/>
              </a:ext>
            </a:extLst>
          </p:cNvPr>
          <p:cNvSpPr/>
          <p:nvPr/>
        </p:nvSpPr>
        <p:spPr>
          <a:xfrm>
            <a:off x="375312" y="4920824"/>
            <a:ext cx="6990687" cy="252672"/>
          </a:xfrm>
          <a:prstGeom prst="rect">
            <a:avLst/>
          </a:prstGeom>
          <a:solidFill>
            <a:srgbClr val="F6E2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993366"/>
              </a:highlight>
            </a:endParaRP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8AA3297A-7186-4269-BC3A-1B060325C539}"/>
              </a:ext>
            </a:extLst>
          </p:cNvPr>
          <p:cNvGrpSpPr/>
          <p:nvPr/>
        </p:nvGrpSpPr>
        <p:grpSpPr>
          <a:xfrm>
            <a:off x="-432212" y="-196091"/>
            <a:ext cx="2357505" cy="1878841"/>
            <a:chOff x="1941338" y="336429"/>
            <a:chExt cx="2357505" cy="1878841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A471B647-82D8-46B9-956C-50A9B736BD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9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34526" y="372471"/>
              <a:ext cx="1771130" cy="177113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2D9802F-1602-4D88-85CD-BD8EC16C8836}"/>
                </a:ext>
              </a:extLst>
            </p:cNvPr>
            <p:cNvSpPr/>
            <p:nvPr/>
          </p:nvSpPr>
          <p:spPr>
            <a:xfrm>
              <a:off x="1941338" y="336429"/>
              <a:ext cx="2357505" cy="1878841"/>
            </a:xfrm>
            <a:prstGeom prst="rect">
              <a:avLst/>
            </a:prstGeom>
            <a:solidFill>
              <a:srgbClr val="FFFFFF">
                <a:alpha val="5098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01E2BEE5-1BBC-4527-9B68-3B5B8F6DC5DC}"/>
              </a:ext>
            </a:extLst>
          </p:cNvPr>
          <p:cNvSpPr txBox="1"/>
          <p:nvPr/>
        </p:nvSpPr>
        <p:spPr>
          <a:xfrm>
            <a:off x="417869" y="4920824"/>
            <a:ext cx="65133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DES SCORES BRUT </a:t>
            </a: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                        </a:t>
            </a:r>
            <a:r>
              <a:rPr lang="fr-FR" sz="1050" b="1" dirty="0">
                <a:latin typeface="Calibri" panose="020F0502020204030204" pitchFamily="34" charset="0"/>
                <a:cs typeface="Times New Roman" panose="02020603050405020304" pitchFamily="18" charset="0"/>
              </a:rPr>
              <a:t>TOTAL DES SCORES NET </a:t>
            </a:r>
            <a:r>
              <a:rPr lang="fr-FR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 + HCP équipe  </a:t>
            </a:r>
            <a:r>
              <a:rPr lang="fr-FR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Score Brut) </a:t>
            </a: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82171CA9-7B48-4E3D-A962-6CCC214F1C0C}"/>
              </a:ext>
            </a:extLst>
          </p:cNvPr>
          <p:cNvGraphicFramePr>
            <a:graphicFrameLocks noGrp="1"/>
          </p:cNvGraphicFramePr>
          <p:nvPr/>
        </p:nvGraphicFramePr>
        <p:xfrm>
          <a:off x="396875" y="2130789"/>
          <a:ext cx="6969125" cy="267156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620431">
                  <a:extLst>
                    <a:ext uri="{9D8B030D-6E8A-4147-A177-3AD203B41FA5}">
                      <a16:colId xmlns:a16="http://schemas.microsoft.com/office/drawing/2014/main" val="4161034041"/>
                    </a:ext>
                  </a:extLst>
                </a:gridCol>
                <a:gridCol w="2181723">
                  <a:extLst>
                    <a:ext uri="{9D8B030D-6E8A-4147-A177-3AD203B41FA5}">
                      <a16:colId xmlns:a16="http://schemas.microsoft.com/office/drawing/2014/main" val="4255531787"/>
                    </a:ext>
                  </a:extLst>
                </a:gridCol>
                <a:gridCol w="3121025">
                  <a:extLst>
                    <a:ext uri="{9D8B030D-6E8A-4147-A177-3AD203B41FA5}">
                      <a16:colId xmlns:a16="http://schemas.microsoft.com/office/drawing/2014/main" val="1735713587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727158144"/>
                    </a:ext>
                  </a:extLst>
                </a:gridCol>
                <a:gridCol w="649071">
                  <a:extLst>
                    <a:ext uri="{9D8B030D-6E8A-4147-A177-3AD203B41FA5}">
                      <a16:colId xmlns:a16="http://schemas.microsoft.com/office/drawing/2014/main" val="3112141636"/>
                    </a:ext>
                  </a:extLst>
                </a:gridCol>
              </a:tblGrid>
              <a:tr h="180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TROUS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DESCRIPTIONS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INFORMATIONS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SCORES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365038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16 jaune - Green du 17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Fer 7 uniquement puis Putter sur le Green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9208592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18 rouge - Green du 18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Drapeau Fou !!!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008687"/>
                  </a:ext>
                </a:extLst>
              </a:tr>
              <a:tr h="194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Green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HOLE IN ONE</a:t>
                      </a: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1 bouteille à gagner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0909770"/>
                  </a:ext>
                </a:extLst>
              </a:tr>
              <a:tr h="194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BOJO STOP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Pause des Champions ! Dégustation et Ravitaillement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397913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78355" algn="r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 jaune - Green du  1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Putter inversé avec le matériel fourni! Rien ne va plus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46396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78355" algn="r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2 jaune - Green du 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DUEL Ko              </a:t>
                      </a: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bouteille à gagner !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704980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78355" algn="r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5 jaune - Green du 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Drapeau Fou !!!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672761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78355" algn="r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6 rouge - Green du 7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710397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 vous fiez pas aux apparences ! soyez stratégiques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64822"/>
                  </a:ext>
                </a:extLst>
              </a:tr>
              <a:tr h="2077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8 jaune - Green du 12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800100" algn="l"/>
                        </a:tabLst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Tous les chemins mènent au Green…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318286"/>
                  </a:ext>
                </a:extLst>
              </a:tr>
              <a:tr h="207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avant pont du 12 - Green du 8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800100" algn="l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Nul besoin de force, soyez précis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172272"/>
                  </a:ext>
                </a:extLst>
              </a:tr>
              <a:tr h="2182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9 Back tee - Green du 10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24050" algn="l"/>
                        </a:tabLst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</a:t>
                      </a:r>
                      <a:r>
                        <a:rPr lang="fr-FR" sz="105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Guess </a:t>
                      </a:r>
                      <a:r>
                        <a:rPr lang="fr-FR" sz="105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Where</a:t>
                      </a:r>
                      <a:r>
                        <a:rPr lang="fr-FR" sz="105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Challenge </a:t>
                      </a:r>
                      <a:r>
                        <a:rPr lang="fr-FR" sz="10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 cherchez le drapeau !!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885640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11 jaune - Green du 9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1200" algn="l"/>
                        </a:tabLst>
                      </a:pPr>
                      <a:r>
                        <a:rPr lang="fr-FR" sz="105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Gros Frappeurs à vous de jouer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069885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15 jaune - Green du 15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Bois de Parcours uniquement, Putter interdit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008534"/>
                  </a:ext>
                </a:extLst>
              </a:tr>
            </a:tbl>
          </a:graphicData>
        </a:graphic>
      </p:graphicFrame>
      <p:sp>
        <p:nvSpPr>
          <p:cNvPr id="25" name="ZoneTexte 24">
            <a:extLst>
              <a:ext uri="{FF2B5EF4-FFF2-40B4-BE49-F238E27FC236}">
                <a16:creationId xmlns:a16="http://schemas.microsoft.com/office/drawing/2014/main" id="{60505797-7AE0-4900-B1E8-3D6EFA4EA6EE}"/>
              </a:ext>
            </a:extLst>
          </p:cNvPr>
          <p:cNvSpPr txBox="1"/>
          <p:nvPr/>
        </p:nvSpPr>
        <p:spPr>
          <a:xfrm>
            <a:off x="6171283" y="265364"/>
            <a:ext cx="14938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3322955" algn="ctr"/>
                <a:tab pos="5743575" algn="l"/>
              </a:tabLst>
            </a:pPr>
            <a:r>
              <a:rPr lang="fr-FR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HCP EQUIPE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riangle isocèle 33">
            <a:extLst>
              <a:ext uri="{FF2B5EF4-FFF2-40B4-BE49-F238E27FC236}">
                <a16:creationId xmlns:a16="http://schemas.microsoft.com/office/drawing/2014/main" id="{8271959F-221D-47B9-A0D2-F2E956FC876E}"/>
              </a:ext>
            </a:extLst>
          </p:cNvPr>
          <p:cNvSpPr/>
          <p:nvPr/>
        </p:nvSpPr>
        <p:spPr>
          <a:xfrm rot="10800000">
            <a:off x="6843685" y="565469"/>
            <a:ext cx="149072" cy="102809"/>
          </a:xfrm>
          <a:prstGeom prst="triangle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7079C7A8-9220-4861-8B4F-E557217BA5D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4" r="48758"/>
          <a:stretch/>
        </p:blipFill>
        <p:spPr>
          <a:xfrm rot="5400000">
            <a:off x="4131659" y="2655946"/>
            <a:ext cx="123448" cy="274633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79F90480-BB26-40DC-BB4B-6D4D2E76363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4" r="48758"/>
          <a:stretch/>
        </p:blipFill>
        <p:spPr>
          <a:xfrm rot="5400000">
            <a:off x="3883644" y="3217826"/>
            <a:ext cx="123448" cy="274633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8F86ADC9-A6A2-419A-9354-0A95A943AFA1}"/>
              </a:ext>
            </a:extLst>
          </p:cNvPr>
          <p:cNvSpPr txBox="1"/>
          <p:nvPr/>
        </p:nvSpPr>
        <p:spPr>
          <a:xfrm>
            <a:off x="-137429" y="1203109"/>
            <a:ext cx="786284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050" b="1" dirty="0">
                <a:solidFill>
                  <a:srgbClr val="993366"/>
                </a:solidFill>
              </a:rPr>
              <a:t>* Attention aux joueurs qui vous précèdent - Ne pas jouer sans visibilité *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0D85A156-D4C0-463A-8FD8-5A0D11DD3234}"/>
              </a:ext>
            </a:extLst>
          </p:cNvPr>
          <p:cNvSpPr txBox="1"/>
          <p:nvPr/>
        </p:nvSpPr>
        <p:spPr>
          <a:xfrm>
            <a:off x="1710492" y="552525"/>
            <a:ext cx="4138706" cy="656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00"/>
              </a:spcAft>
              <a:tabLst>
                <a:tab pos="3322955" algn="ctr"/>
                <a:tab pos="5743575" algn="l"/>
              </a:tabLst>
            </a:pPr>
            <a:r>
              <a:rPr lang="fr-FR" sz="12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Samedi 20 Novembre           </a:t>
            </a:r>
          </a:p>
          <a:p>
            <a:pPr algn="ctr"/>
            <a:r>
              <a:rPr lang="fr-FR" sz="1100" b="1" spc="300" dirty="0"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fr-FR" sz="1100" b="1" spc="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OLF DE BUSSY-GUERMANTES</a:t>
            </a:r>
            <a:endParaRPr lang="fr-FR" sz="900" b="1" spc="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Scramble à 4 joueurs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0F50A877-5BA9-4764-ADA2-EEDC3434253E}"/>
              </a:ext>
            </a:extLst>
          </p:cNvPr>
          <p:cNvGrpSpPr/>
          <p:nvPr/>
        </p:nvGrpSpPr>
        <p:grpSpPr>
          <a:xfrm>
            <a:off x="357872" y="1568383"/>
            <a:ext cx="7008127" cy="481750"/>
            <a:chOff x="357872" y="4354888"/>
            <a:chExt cx="7008127" cy="481750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8E1C2773-F0C8-4AC6-8935-7F38EB11077E}"/>
                </a:ext>
              </a:extLst>
            </p:cNvPr>
            <p:cNvGrpSpPr/>
            <p:nvPr/>
          </p:nvGrpSpPr>
          <p:grpSpPr>
            <a:xfrm>
              <a:off x="357872" y="4354888"/>
              <a:ext cx="7008127" cy="481750"/>
              <a:chOff x="1317429" y="1568520"/>
              <a:chExt cx="7008127" cy="481750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EF5CA5E-73FC-4EDB-85A4-FE59D6C2C6A1}"/>
                  </a:ext>
                </a:extLst>
              </p:cNvPr>
              <p:cNvSpPr/>
              <p:nvPr/>
            </p:nvSpPr>
            <p:spPr>
              <a:xfrm>
                <a:off x="2454666" y="1568520"/>
                <a:ext cx="5870890" cy="4817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highlight>
                    <a:srgbClr val="993366"/>
                  </a:highlight>
                </a:endParaRPr>
              </a:p>
            </p:txBody>
          </p:sp>
          <p:pic>
            <p:nvPicPr>
              <p:cNvPr id="32" name="Image 31">
                <a:extLst>
                  <a:ext uri="{FF2B5EF4-FFF2-40B4-BE49-F238E27FC236}">
                    <a16:creationId xmlns:a16="http://schemas.microsoft.com/office/drawing/2014/main" id="{AD9858D9-C99A-41C7-9B50-579ECE3EC0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17429" y="1681644"/>
                <a:ext cx="344181" cy="344181"/>
              </a:xfrm>
              <a:prstGeom prst="rect">
                <a:avLst/>
              </a:prstGeom>
            </p:spPr>
          </p:pic>
        </p:grp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4AB4B4C3-FCC0-4265-92A8-E69594C6EF4D}"/>
                </a:ext>
              </a:extLst>
            </p:cNvPr>
            <p:cNvSpPr txBox="1"/>
            <p:nvPr/>
          </p:nvSpPr>
          <p:spPr>
            <a:xfrm>
              <a:off x="582168" y="4558277"/>
              <a:ext cx="971741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b="1" spc="300" dirty="0"/>
                <a:t>JOUEURS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887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22">
            <a:extLst>
              <a:ext uri="{FF2B5EF4-FFF2-40B4-BE49-F238E27FC236}">
                <a16:creationId xmlns:a16="http://schemas.microsoft.com/office/drawing/2014/main" id="{20FBBD48-3873-4431-85E5-F0D11FA68B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2008"/>
          <a:stretch/>
        </p:blipFill>
        <p:spPr>
          <a:xfrm>
            <a:off x="2620331" y="77134"/>
            <a:ext cx="1987337" cy="613179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DBB9C950-2362-43EB-A7C5-E9A6544FF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664" y="-1831"/>
            <a:ext cx="2222336" cy="1739634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76B5C082-9816-44A6-B309-058C82732B41}"/>
              </a:ext>
            </a:extLst>
          </p:cNvPr>
          <p:cNvSpPr/>
          <p:nvPr/>
        </p:nvSpPr>
        <p:spPr>
          <a:xfrm>
            <a:off x="396876" y="4973517"/>
            <a:ext cx="6939250" cy="252672"/>
          </a:xfrm>
          <a:prstGeom prst="rect">
            <a:avLst/>
          </a:prstGeom>
          <a:solidFill>
            <a:srgbClr val="F6E2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993366"/>
              </a:highlight>
            </a:endParaRP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8AA3297A-7186-4269-BC3A-1B060325C539}"/>
              </a:ext>
            </a:extLst>
          </p:cNvPr>
          <p:cNvGrpSpPr/>
          <p:nvPr/>
        </p:nvGrpSpPr>
        <p:grpSpPr>
          <a:xfrm>
            <a:off x="-432212" y="-196091"/>
            <a:ext cx="2357505" cy="1878841"/>
            <a:chOff x="1941338" y="336429"/>
            <a:chExt cx="2357505" cy="1878841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A471B647-82D8-46B9-956C-50A9B736BD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9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34526" y="372471"/>
              <a:ext cx="1771130" cy="177113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2D9802F-1602-4D88-85CD-BD8EC16C8836}"/>
                </a:ext>
              </a:extLst>
            </p:cNvPr>
            <p:cNvSpPr/>
            <p:nvPr/>
          </p:nvSpPr>
          <p:spPr>
            <a:xfrm>
              <a:off x="1941338" y="336429"/>
              <a:ext cx="2357505" cy="1878841"/>
            </a:xfrm>
            <a:prstGeom prst="rect">
              <a:avLst/>
            </a:prstGeom>
            <a:solidFill>
              <a:srgbClr val="FFFFFF">
                <a:alpha val="5098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01E2BEE5-1BBC-4527-9B68-3B5B8F6DC5DC}"/>
              </a:ext>
            </a:extLst>
          </p:cNvPr>
          <p:cNvSpPr txBox="1"/>
          <p:nvPr/>
        </p:nvSpPr>
        <p:spPr>
          <a:xfrm>
            <a:off x="439432" y="4973517"/>
            <a:ext cx="65133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DES SCORES BRUT </a:t>
            </a: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                        </a:t>
            </a:r>
            <a:r>
              <a:rPr lang="fr-FR" sz="1050" b="1" dirty="0">
                <a:latin typeface="Calibri" panose="020F0502020204030204" pitchFamily="34" charset="0"/>
                <a:cs typeface="Times New Roman" panose="02020603050405020304" pitchFamily="18" charset="0"/>
              </a:rPr>
              <a:t>TOTAL DES SCORES NET </a:t>
            </a:r>
            <a:r>
              <a:rPr lang="fr-FR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 + HCP équipe  </a:t>
            </a:r>
            <a:r>
              <a:rPr lang="fr-FR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Score Brut) </a:t>
            </a: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82171CA9-7B48-4E3D-A962-6CCC214F1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936964"/>
              </p:ext>
            </p:extLst>
          </p:nvPr>
        </p:nvGraphicFramePr>
        <p:xfrm>
          <a:off x="367000" y="2155919"/>
          <a:ext cx="6969125" cy="266852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620431">
                  <a:extLst>
                    <a:ext uri="{9D8B030D-6E8A-4147-A177-3AD203B41FA5}">
                      <a16:colId xmlns:a16="http://schemas.microsoft.com/office/drawing/2014/main" val="4161034041"/>
                    </a:ext>
                  </a:extLst>
                </a:gridCol>
                <a:gridCol w="2266529">
                  <a:extLst>
                    <a:ext uri="{9D8B030D-6E8A-4147-A177-3AD203B41FA5}">
                      <a16:colId xmlns:a16="http://schemas.microsoft.com/office/drawing/2014/main" val="4255531787"/>
                    </a:ext>
                  </a:extLst>
                </a:gridCol>
                <a:gridCol w="3036219">
                  <a:extLst>
                    <a:ext uri="{9D8B030D-6E8A-4147-A177-3AD203B41FA5}">
                      <a16:colId xmlns:a16="http://schemas.microsoft.com/office/drawing/2014/main" val="1735713587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727158144"/>
                    </a:ext>
                  </a:extLst>
                </a:gridCol>
                <a:gridCol w="649071">
                  <a:extLst>
                    <a:ext uri="{9D8B030D-6E8A-4147-A177-3AD203B41FA5}">
                      <a16:colId xmlns:a16="http://schemas.microsoft.com/office/drawing/2014/main" val="3112141636"/>
                    </a:ext>
                  </a:extLst>
                </a:gridCol>
              </a:tblGrid>
              <a:tr h="180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TROUS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DESCRIPTIONS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INFORMATIONS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SCORES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365038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16 jaune - Green du 17</a:t>
                      </a:r>
                      <a:endParaRPr lang="fr-F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Bois interdits, fers uniquement tolérés</a:t>
                      </a:r>
                      <a:endParaRPr lang="fr-FR" sz="105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9208592"/>
                  </a:ext>
                </a:extLst>
              </a:tr>
              <a:tr h="203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18 rouge - Green du 18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Drapeau Fou !!! JUST DO IT !</a:t>
                      </a:r>
                      <a:endParaRPr lang="fr-FR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008687"/>
                  </a:ext>
                </a:extLst>
              </a:tr>
              <a:tr h="194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Green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HOLE IN ONE</a:t>
                      </a: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1 bouteille à gagner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0909770"/>
                  </a:ext>
                </a:extLst>
              </a:tr>
              <a:tr h="194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BOJO STOP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Pause des Champions ! Dégustation et Ravitaillement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-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397913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78355" algn="r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 jaune - Green du  1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Putter inversé matériel fourni!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46396"/>
                  </a:ext>
                </a:extLst>
              </a:tr>
              <a:tr h="161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78355" algn="r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2 jaune - Green du 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HOLE IN ONE</a:t>
                      </a: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1 bouteille à gagner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704980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78355" algn="r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5 - Green du 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change de formule, foursome à 4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672761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78355" algn="r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6 rouge - Green du 13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710397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 vous fiez pas aux apparences, soyez stratégiques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64822"/>
                  </a:ext>
                </a:extLst>
              </a:tr>
              <a:tr h="164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8 jaune - Green du 12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800100" algn="l"/>
                        </a:tabLst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Tous les chemins mènent au Green…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318286"/>
                  </a:ext>
                </a:extLst>
              </a:tr>
              <a:tr h="207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avant pont du 12 - Green du 10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800100" algn="l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club au choix par joueur, soyez stratégique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172272"/>
                  </a:ext>
                </a:extLst>
              </a:tr>
              <a:tr h="219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12 - Green du 11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24050" algn="l"/>
                        </a:tabLst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hommes = JAUNE / Départ femmes = BLANC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885640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11 jaune - Green du 9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1200" algn="l"/>
                        </a:tabLst>
                      </a:pPr>
                      <a:r>
                        <a:rPr lang="fr-FR" sz="105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Gros Frappeurs à vous de jouer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069885"/>
                  </a:ext>
                </a:extLst>
              </a:tr>
              <a:tr h="38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15 jaune - Green du 15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Bois de Parcours uniquement du départ au green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008534"/>
                  </a:ext>
                </a:extLst>
              </a:tr>
            </a:tbl>
          </a:graphicData>
        </a:graphic>
      </p:graphicFrame>
      <p:sp>
        <p:nvSpPr>
          <p:cNvPr id="25" name="ZoneTexte 24">
            <a:extLst>
              <a:ext uri="{FF2B5EF4-FFF2-40B4-BE49-F238E27FC236}">
                <a16:creationId xmlns:a16="http://schemas.microsoft.com/office/drawing/2014/main" id="{60505797-7AE0-4900-B1E8-3D6EFA4EA6EE}"/>
              </a:ext>
            </a:extLst>
          </p:cNvPr>
          <p:cNvSpPr txBox="1"/>
          <p:nvPr/>
        </p:nvSpPr>
        <p:spPr>
          <a:xfrm>
            <a:off x="6171283" y="265364"/>
            <a:ext cx="14938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3322955" algn="ctr"/>
                <a:tab pos="5743575" algn="l"/>
              </a:tabLst>
            </a:pPr>
            <a:r>
              <a:rPr lang="fr-FR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HCP EQUIPE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riangle isocèle 33">
            <a:extLst>
              <a:ext uri="{FF2B5EF4-FFF2-40B4-BE49-F238E27FC236}">
                <a16:creationId xmlns:a16="http://schemas.microsoft.com/office/drawing/2014/main" id="{8271959F-221D-47B9-A0D2-F2E956FC876E}"/>
              </a:ext>
            </a:extLst>
          </p:cNvPr>
          <p:cNvSpPr/>
          <p:nvPr/>
        </p:nvSpPr>
        <p:spPr>
          <a:xfrm rot="10800000">
            <a:off x="6843685" y="565469"/>
            <a:ext cx="149072" cy="102809"/>
          </a:xfrm>
          <a:prstGeom prst="triangle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7079C7A8-9220-4861-8B4F-E557217BA5D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4" r="48758"/>
          <a:stretch/>
        </p:blipFill>
        <p:spPr>
          <a:xfrm rot="5400000">
            <a:off x="4181552" y="2696623"/>
            <a:ext cx="123448" cy="274633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8F86ADC9-A6A2-419A-9354-0A95A943AFA1}"/>
              </a:ext>
            </a:extLst>
          </p:cNvPr>
          <p:cNvSpPr txBox="1"/>
          <p:nvPr/>
        </p:nvSpPr>
        <p:spPr>
          <a:xfrm>
            <a:off x="-137429" y="1203109"/>
            <a:ext cx="786284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050" b="1" dirty="0">
                <a:solidFill>
                  <a:srgbClr val="993366"/>
                </a:solidFill>
              </a:rPr>
              <a:t>* Attention aux joueurs qui vous précèdent - Ne pas jouer sans visibilité *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0D85A156-D4C0-463A-8FD8-5A0D11DD3234}"/>
              </a:ext>
            </a:extLst>
          </p:cNvPr>
          <p:cNvSpPr txBox="1"/>
          <p:nvPr/>
        </p:nvSpPr>
        <p:spPr>
          <a:xfrm>
            <a:off x="1710492" y="552525"/>
            <a:ext cx="4138706" cy="656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00"/>
              </a:spcAft>
              <a:tabLst>
                <a:tab pos="3322955" algn="ctr"/>
                <a:tab pos="5743575" algn="l"/>
              </a:tabLst>
            </a:pPr>
            <a:r>
              <a:rPr lang="fr-FR" sz="12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Samedi 19 Novembre           </a:t>
            </a:r>
          </a:p>
          <a:p>
            <a:pPr algn="ctr"/>
            <a:r>
              <a:rPr lang="fr-FR" sz="1100" b="1" spc="300" dirty="0"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fr-FR" sz="1100" b="1" spc="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OLF DE BUSSY-GUERMANTES</a:t>
            </a:r>
            <a:endParaRPr lang="fr-FR" sz="900" b="1" spc="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Scramble à 4 joueurs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0F50A877-5BA9-4764-ADA2-EEDC3434253E}"/>
              </a:ext>
            </a:extLst>
          </p:cNvPr>
          <p:cNvGrpSpPr/>
          <p:nvPr/>
        </p:nvGrpSpPr>
        <p:grpSpPr>
          <a:xfrm>
            <a:off x="302246" y="1738390"/>
            <a:ext cx="7066928" cy="345603"/>
            <a:chOff x="299071" y="4270895"/>
            <a:chExt cx="7066928" cy="345603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8E1C2773-F0C8-4AC6-8935-7F38EB11077E}"/>
                </a:ext>
              </a:extLst>
            </p:cNvPr>
            <p:cNvGrpSpPr/>
            <p:nvPr/>
          </p:nvGrpSpPr>
          <p:grpSpPr>
            <a:xfrm>
              <a:off x="299071" y="4270895"/>
              <a:ext cx="7066928" cy="345603"/>
              <a:chOff x="1258628" y="1484527"/>
              <a:chExt cx="7066928" cy="345603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EF5CA5E-73FC-4EDB-85A4-FE59D6C2C6A1}"/>
                  </a:ext>
                </a:extLst>
              </p:cNvPr>
              <p:cNvSpPr/>
              <p:nvPr/>
            </p:nvSpPr>
            <p:spPr>
              <a:xfrm>
                <a:off x="2454666" y="1484527"/>
                <a:ext cx="5870890" cy="34560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highlight>
                    <a:srgbClr val="993366"/>
                  </a:highlight>
                </a:endParaRPr>
              </a:p>
            </p:txBody>
          </p:sp>
          <p:pic>
            <p:nvPicPr>
              <p:cNvPr id="32" name="Image 31">
                <a:extLst>
                  <a:ext uri="{FF2B5EF4-FFF2-40B4-BE49-F238E27FC236}">
                    <a16:creationId xmlns:a16="http://schemas.microsoft.com/office/drawing/2014/main" id="{AD9858D9-C99A-41C7-9B50-579ECE3EC0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8628" y="1484527"/>
                <a:ext cx="344181" cy="344181"/>
              </a:xfrm>
              <a:prstGeom prst="rect">
                <a:avLst/>
              </a:prstGeom>
            </p:spPr>
          </p:pic>
        </p:grp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4AB4B4C3-FCC0-4265-92A8-E69594C6EF4D}"/>
                </a:ext>
              </a:extLst>
            </p:cNvPr>
            <p:cNvSpPr txBox="1"/>
            <p:nvPr/>
          </p:nvSpPr>
          <p:spPr>
            <a:xfrm>
              <a:off x="523367" y="4361160"/>
              <a:ext cx="971741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b="1" spc="300" dirty="0"/>
                <a:t>JOUEURS</a:t>
              </a:r>
            </a:p>
          </p:txBody>
        </p:sp>
      </p:grpSp>
      <p:pic>
        <p:nvPicPr>
          <p:cNvPr id="2" name="Image 1">
            <a:extLst>
              <a:ext uri="{FF2B5EF4-FFF2-40B4-BE49-F238E27FC236}">
                <a16:creationId xmlns:a16="http://schemas.microsoft.com/office/drawing/2014/main" id="{09F691B8-4595-257A-5CC1-E8AD9CC320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8165" r="1124" b="21548"/>
          <a:stretch/>
        </p:blipFill>
        <p:spPr>
          <a:xfrm>
            <a:off x="4838621" y="97391"/>
            <a:ext cx="241916" cy="48105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825A6EB5-C90F-8760-2457-B218D773EB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130" t="1650" r="28111" b="-1650"/>
          <a:stretch/>
        </p:blipFill>
        <p:spPr>
          <a:xfrm>
            <a:off x="4574161" y="88664"/>
            <a:ext cx="197842" cy="613179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7D5420EA-6E34-B537-14A5-90B2E8E41F7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4" r="48758"/>
          <a:stretch/>
        </p:blipFill>
        <p:spPr>
          <a:xfrm rot="5400000">
            <a:off x="4181552" y="3270920"/>
            <a:ext cx="123448" cy="27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21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 25">
            <a:extLst>
              <a:ext uri="{FF2B5EF4-FFF2-40B4-BE49-F238E27FC236}">
                <a16:creationId xmlns:a16="http://schemas.microsoft.com/office/drawing/2014/main" id="{DBB9C950-2362-43EB-A7C5-E9A6544FF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664" y="-1831"/>
            <a:ext cx="2222336" cy="1739634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76B5C082-9816-44A6-B309-058C82732B41}"/>
              </a:ext>
            </a:extLst>
          </p:cNvPr>
          <p:cNvSpPr/>
          <p:nvPr/>
        </p:nvSpPr>
        <p:spPr>
          <a:xfrm>
            <a:off x="318919" y="4973517"/>
            <a:ext cx="7068643" cy="252672"/>
          </a:xfrm>
          <a:prstGeom prst="rect">
            <a:avLst/>
          </a:prstGeom>
          <a:solidFill>
            <a:srgbClr val="F6E2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993366"/>
              </a:highlight>
            </a:endParaRP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8AA3297A-7186-4269-BC3A-1B060325C539}"/>
              </a:ext>
            </a:extLst>
          </p:cNvPr>
          <p:cNvGrpSpPr/>
          <p:nvPr/>
        </p:nvGrpSpPr>
        <p:grpSpPr>
          <a:xfrm>
            <a:off x="-432212" y="-196091"/>
            <a:ext cx="2357505" cy="1878841"/>
            <a:chOff x="1941338" y="336429"/>
            <a:chExt cx="2357505" cy="1878841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A471B647-82D8-46B9-956C-50A9B736BD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9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34526" y="372471"/>
              <a:ext cx="1771130" cy="177113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2D9802F-1602-4D88-85CD-BD8EC16C8836}"/>
                </a:ext>
              </a:extLst>
            </p:cNvPr>
            <p:cNvSpPr/>
            <p:nvPr/>
          </p:nvSpPr>
          <p:spPr>
            <a:xfrm>
              <a:off x="1941338" y="336429"/>
              <a:ext cx="2357505" cy="1878841"/>
            </a:xfrm>
            <a:prstGeom prst="rect">
              <a:avLst/>
            </a:prstGeom>
            <a:solidFill>
              <a:srgbClr val="FFFFFF">
                <a:alpha val="5098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01E2BEE5-1BBC-4527-9B68-3B5B8F6DC5DC}"/>
              </a:ext>
            </a:extLst>
          </p:cNvPr>
          <p:cNvSpPr txBox="1"/>
          <p:nvPr/>
        </p:nvSpPr>
        <p:spPr>
          <a:xfrm>
            <a:off x="439432" y="4973517"/>
            <a:ext cx="65133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DES SCORES BRUT </a:t>
            </a: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                        </a:t>
            </a:r>
            <a:r>
              <a:rPr lang="fr-FR" sz="1050" b="1" dirty="0">
                <a:latin typeface="Calibri" panose="020F0502020204030204" pitchFamily="34" charset="0"/>
                <a:cs typeface="Times New Roman" panose="02020603050405020304" pitchFamily="18" charset="0"/>
              </a:rPr>
              <a:t>TOTAL DES SCORES NET </a:t>
            </a:r>
            <a:r>
              <a:rPr lang="fr-FR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 + HCP équipe  </a:t>
            </a:r>
            <a:r>
              <a:rPr lang="fr-FR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Score Brut) </a:t>
            </a: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82171CA9-7B48-4E3D-A962-6CCC214F1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131515"/>
              </p:ext>
            </p:extLst>
          </p:nvPr>
        </p:nvGraphicFramePr>
        <p:xfrm>
          <a:off x="318919" y="2174053"/>
          <a:ext cx="7026139" cy="264748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620431">
                  <a:extLst>
                    <a:ext uri="{9D8B030D-6E8A-4147-A177-3AD203B41FA5}">
                      <a16:colId xmlns:a16="http://schemas.microsoft.com/office/drawing/2014/main" val="4161034041"/>
                    </a:ext>
                  </a:extLst>
                </a:gridCol>
                <a:gridCol w="2095103">
                  <a:extLst>
                    <a:ext uri="{9D8B030D-6E8A-4147-A177-3AD203B41FA5}">
                      <a16:colId xmlns:a16="http://schemas.microsoft.com/office/drawing/2014/main" val="4255531787"/>
                    </a:ext>
                  </a:extLst>
                </a:gridCol>
                <a:gridCol w="3250647">
                  <a:extLst>
                    <a:ext uri="{9D8B030D-6E8A-4147-A177-3AD203B41FA5}">
                      <a16:colId xmlns:a16="http://schemas.microsoft.com/office/drawing/2014/main" val="1735713587"/>
                    </a:ext>
                  </a:extLst>
                </a:gridCol>
                <a:gridCol w="406815">
                  <a:extLst>
                    <a:ext uri="{9D8B030D-6E8A-4147-A177-3AD203B41FA5}">
                      <a16:colId xmlns:a16="http://schemas.microsoft.com/office/drawing/2014/main" val="2727158144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3112141636"/>
                    </a:ext>
                  </a:extLst>
                </a:gridCol>
              </a:tblGrid>
              <a:tr h="180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TROUS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DESCRIPTIONS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INFORMATIONS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SCORES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365038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rgbClr val="993366"/>
                          </a:solidFill>
                        </a:rPr>
                        <a:t>*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16 jaune - Green du 17</a:t>
                      </a:r>
                      <a:endParaRPr lang="fr-F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Remontez le temps l’espace d’un instant !! Bois d’autrefois</a:t>
                      </a:r>
                      <a:endParaRPr lang="fr-FR" sz="105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208592"/>
                  </a:ext>
                </a:extLst>
              </a:tr>
              <a:tr h="203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rgbClr val="993366"/>
                          </a:solidFill>
                        </a:rPr>
                        <a:t>*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18 rouge - Green du 18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Drapeau Fou !!! JUST DO IT !</a:t>
                      </a:r>
                      <a:endParaRPr lang="fr-FR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008687"/>
                  </a:ext>
                </a:extLst>
              </a:tr>
              <a:tr h="194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BOJO STOP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Dégustation et Ravitaillement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-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909770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2078355" algn="r"/>
                        </a:tabLst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Fairway du 1 - Green du 2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HOLE IN ONE</a:t>
                      </a: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1 bouteille à gagner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46396"/>
                  </a:ext>
                </a:extLst>
              </a:tr>
              <a:tr h="161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dirty="0"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2 rouge - Green du 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Prenez garde à la visibilité! (Dames, départ blanc - trou 3)</a:t>
                      </a:r>
                      <a:endParaRPr lang="fr-FR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205058"/>
                  </a:ext>
                </a:extLst>
              </a:tr>
              <a:tr h="161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rgbClr val="993366"/>
                          </a:solidFill>
                        </a:rPr>
                        <a:t>*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78355" algn="r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4 jaune - Green du 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Putter inversé avec le matériel fourni! Rien ne va plus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704980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rgbClr val="993366"/>
                          </a:solidFill>
                        </a:rPr>
                        <a:t>*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2078355" algn="r"/>
                        </a:tabLst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5 jaune - Green du 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change de formule, foursome à 4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672761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rgbClr val="993366"/>
                          </a:solidFill>
                        </a:rPr>
                        <a:t>*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78355" algn="r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6 jaune - Green du 9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Bois interdits, pour les hommes </a:t>
                      </a:r>
                      <a:endParaRPr lang="fr-FR" sz="105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64822"/>
                  </a:ext>
                </a:extLst>
              </a:tr>
              <a:tr h="164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rgbClr val="993366"/>
                          </a:solidFill>
                        </a:rPr>
                        <a:t>*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10 blanc - Green du 11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1200" algn="l"/>
                        </a:tabLst>
                      </a:pPr>
                      <a:r>
                        <a:rPr lang="fr-FR" sz="105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Gros Frappeurs,  à vous de jouer ! Attention visibilité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318286"/>
                  </a:ext>
                </a:extLst>
              </a:tr>
              <a:tr h="207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rgbClr val="993366"/>
                          </a:solidFill>
                        </a:rPr>
                        <a:t>*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12 jaune- Green du 8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800100" algn="l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Jeu d’enfant, putter en version mini !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172272"/>
                  </a:ext>
                </a:extLst>
              </a:tr>
              <a:tr h="219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rgbClr val="993366"/>
                          </a:solidFill>
                        </a:rPr>
                        <a:t>*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13 blanc - Green du 7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Trouvez le chemin qui vous mènera au green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885640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11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7 rouge - Green du 14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 départ, on change de main! Rien ne va plus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069885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rgbClr val="993366"/>
                          </a:solidFill>
                        </a:rPr>
                        <a:t>*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15 jaune - Green du 15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club au choix par joueur, soyez stratégique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008534"/>
                  </a:ext>
                </a:extLst>
              </a:tr>
            </a:tbl>
          </a:graphicData>
        </a:graphic>
      </p:graphicFrame>
      <p:sp>
        <p:nvSpPr>
          <p:cNvPr id="25" name="ZoneTexte 24">
            <a:extLst>
              <a:ext uri="{FF2B5EF4-FFF2-40B4-BE49-F238E27FC236}">
                <a16:creationId xmlns:a16="http://schemas.microsoft.com/office/drawing/2014/main" id="{60505797-7AE0-4900-B1E8-3D6EFA4EA6EE}"/>
              </a:ext>
            </a:extLst>
          </p:cNvPr>
          <p:cNvSpPr txBox="1"/>
          <p:nvPr/>
        </p:nvSpPr>
        <p:spPr>
          <a:xfrm>
            <a:off x="6171283" y="265364"/>
            <a:ext cx="14938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3322955" algn="ctr"/>
                <a:tab pos="5743575" algn="l"/>
              </a:tabLst>
            </a:pPr>
            <a:r>
              <a:rPr lang="fr-FR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HCP EQUIPE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riangle isocèle 33">
            <a:extLst>
              <a:ext uri="{FF2B5EF4-FFF2-40B4-BE49-F238E27FC236}">
                <a16:creationId xmlns:a16="http://schemas.microsoft.com/office/drawing/2014/main" id="{8271959F-221D-47B9-A0D2-F2E956FC876E}"/>
              </a:ext>
            </a:extLst>
          </p:cNvPr>
          <p:cNvSpPr/>
          <p:nvPr/>
        </p:nvSpPr>
        <p:spPr>
          <a:xfrm rot="10800000">
            <a:off x="6843685" y="565469"/>
            <a:ext cx="149072" cy="102809"/>
          </a:xfrm>
          <a:prstGeom prst="triangle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8F86ADC9-A6A2-419A-9354-0A95A943AFA1}"/>
              </a:ext>
            </a:extLst>
          </p:cNvPr>
          <p:cNvSpPr txBox="1"/>
          <p:nvPr/>
        </p:nvSpPr>
        <p:spPr>
          <a:xfrm>
            <a:off x="-139024" y="1230218"/>
            <a:ext cx="7908037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050" b="1" dirty="0">
                <a:solidFill>
                  <a:srgbClr val="993366"/>
                </a:solidFill>
              </a:rPr>
              <a:t>Attention aux joueurs qui vous précèdent - Ne pas jouer sans visibilité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050" b="1" dirty="0">
                <a:solidFill>
                  <a:srgbClr val="993366"/>
                </a:solidFill>
              </a:rPr>
              <a:t>Départ rouge pour les femmes * ( voir astérisques )</a:t>
            </a:r>
          </a:p>
          <a:p>
            <a:pPr algn="ctr"/>
            <a:r>
              <a:rPr lang="fr-FR" sz="1050" b="1" dirty="0">
                <a:solidFill>
                  <a:srgbClr val="993366"/>
                </a:solidFill>
              </a:rPr>
              <a:t> 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0D85A156-D4C0-463A-8FD8-5A0D11DD3234}"/>
              </a:ext>
            </a:extLst>
          </p:cNvPr>
          <p:cNvSpPr txBox="1"/>
          <p:nvPr/>
        </p:nvSpPr>
        <p:spPr>
          <a:xfrm>
            <a:off x="1710492" y="552525"/>
            <a:ext cx="4138706" cy="656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00"/>
              </a:spcAft>
              <a:tabLst>
                <a:tab pos="3322955" algn="ctr"/>
                <a:tab pos="5743575" algn="l"/>
              </a:tabLst>
            </a:pPr>
            <a:r>
              <a:rPr lang="fr-FR" sz="12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Samedi 18 Novembre           </a:t>
            </a:r>
          </a:p>
          <a:p>
            <a:pPr algn="ctr"/>
            <a:r>
              <a:rPr lang="fr-FR" sz="1100" b="1" spc="300" dirty="0"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fr-FR" sz="1100" b="1" spc="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OLF DE BUSSY-GUERMANTES</a:t>
            </a:r>
            <a:endParaRPr lang="fr-FR" sz="900" b="1" spc="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Scramble à 4 joueurs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0F50A877-5BA9-4764-ADA2-EEDC3434253E}"/>
              </a:ext>
            </a:extLst>
          </p:cNvPr>
          <p:cNvGrpSpPr/>
          <p:nvPr/>
        </p:nvGrpSpPr>
        <p:grpSpPr>
          <a:xfrm>
            <a:off x="299071" y="1744740"/>
            <a:ext cx="7066928" cy="345603"/>
            <a:chOff x="299071" y="4270895"/>
            <a:chExt cx="7066928" cy="345603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8E1C2773-F0C8-4AC6-8935-7F38EB11077E}"/>
                </a:ext>
              </a:extLst>
            </p:cNvPr>
            <p:cNvGrpSpPr/>
            <p:nvPr/>
          </p:nvGrpSpPr>
          <p:grpSpPr>
            <a:xfrm>
              <a:off x="299071" y="4270895"/>
              <a:ext cx="7066928" cy="345603"/>
              <a:chOff x="1258628" y="1484527"/>
              <a:chExt cx="7066928" cy="345603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EF5CA5E-73FC-4EDB-85A4-FE59D6C2C6A1}"/>
                  </a:ext>
                </a:extLst>
              </p:cNvPr>
              <p:cNvSpPr/>
              <p:nvPr/>
            </p:nvSpPr>
            <p:spPr>
              <a:xfrm>
                <a:off x="2454666" y="1484527"/>
                <a:ext cx="5870890" cy="34560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highlight>
                    <a:srgbClr val="993366"/>
                  </a:highlight>
                </a:endParaRPr>
              </a:p>
            </p:txBody>
          </p:sp>
          <p:pic>
            <p:nvPicPr>
              <p:cNvPr id="32" name="Image 31">
                <a:extLst>
                  <a:ext uri="{FF2B5EF4-FFF2-40B4-BE49-F238E27FC236}">
                    <a16:creationId xmlns:a16="http://schemas.microsoft.com/office/drawing/2014/main" id="{AD9858D9-C99A-41C7-9B50-579ECE3EC0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8628" y="1484527"/>
                <a:ext cx="344181" cy="344181"/>
              </a:xfrm>
              <a:prstGeom prst="rect">
                <a:avLst/>
              </a:prstGeom>
            </p:spPr>
          </p:pic>
        </p:grp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4AB4B4C3-FCC0-4265-92A8-E69594C6EF4D}"/>
                </a:ext>
              </a:extLst>
            </p:cNvPr>
            <p:cNvSpPr txBox="1"/>
            <p:nvPr/>
          </p:nvSpPr>
          <p:spPr>
            <a:xfrm>
              <a:off x="523367" y="4361160"/>
              <a:ext cx="971741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b="1" spc="300" dirty="0"/>
                <a:t>JOUEURS</a:t>
              </a:r>
            </a:p>
          </p:txBody>
        </p:sp>
      </p:grpSp>
      <p:pic>
        <p:nvPicPr>
          <p:cNvPr id="2" name="Image 1">
            <a:extLst>
              <a:ext uri="{FF2B5EF4-FFF2-40B4-BE49-F238E27FC236}">
                <a16:creationId xmlns:a16="http://schemas.microsoft.com/office/drawing/2014/main" id="{09F691B8-4595-257A-5CC1-E8AD9CC320F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8165" r="1124" b="21548"/>
          <a:stretch/>
        </p:blipFill>
        <p:spPr>
          <a:xfrm>
            <a:off x="4838621" y="97391"/>
            <a:ext cx="241916" cy="48105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74E66F4A-3345-82BB-6637-F33A022D916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4" r="48758"/>
          <a:stretch/>
        </p:blipFill>
        <p:spPr>
          <a:xfrm rot="5400000">
            <a:off x="3973311" y="2902032"/>
            <a:ext cx="123448" cy="27463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73D4B3B-E49A-D5E1-D271-F9B6271C64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26593" y="-250399"/>
            <a:ext cx="2542252" cy="117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480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22">
            <a:extLst>
              <a:ext uri="{FF2B5EF4-FFF2-40B4-BE49-F238E27FC236}">
                <a16:creationId xmlns:a16="http://schemas.microsoft.com/office/drawing/2014/main" id="{20FBBD48-3873-4431-85E5-F0D11FA68B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2008"/>
          <a:stretch/>
        </p:blipFill>
        <p:spPr>
          <a:xfrm>
            <a:off x="2620331" y="77134"/>
            <a:ext cx="1987337" cy="613179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DBB9C950-2362-43EB-A7C5-E9A6544FF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664" y="-1831"/>
            <a:ext cx="2222336" cy="1739634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76B5C082-9816-44A6-B309-058C82732B41}"/>
              </a:ext>
            </a:extLst>
          </p:cNvPr>
          <p:cNvSpPr/>
          <p:nvPr/>
        </p:nvSpPr>
        <p:spPr>
          <a:xfrm>
            <a:off x="318919" y="4973517"/>
            <a:ext cx="7068643" cy="252672"/>
          </a:xfrm>
          <a:prstGeom prst="rect">
            <a:avLst/>
          </a:prstGeom>
          <a:solidFill>
            <a:srgbClr val="F6E2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993366"/>
              </a:highlight>
            </a:endParaRP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8AA3297A-7186-4269-BC3A-1B060325C539}"/>
              </a:ext>
            </a:extLst>
          </p:cNvPr>
          <p:cNvGrpSpPr/>
          <p:nvPr/>
        </p:nvGrpSpPr>
        <p:grpSpPr>
          <a:xfrm>
            <a:off x="-432212" y="-196091"/>
            <a:ext cx="2357505" cy="1878841"/>
            <a:chOff x="1941338" y="336429"/>
            <a:chExt cx="2357505" cy="1878841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A471B647-82D8-46B9-956C-50A9B736BD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9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34526" y="372471"/>
              <a:ext cx="1771130" cy="177113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2D9802F-1602-4D88-85CD-BD8EC16C8836}"/>
                </a:ext>
              </a:extLst>
            </p:cNvPr>
            <p:cNvSpPr/>
            <p:nvPr/>
          </p:nvSpPr>
          <p:spPr>
            <a:xfrm>
              <a:off x="1941338" y="336429"/>
              <a:ext cx="2357505" cy="1878841"/>
            </a:xfrm>
            <a:prstGeom prst="rect">
              <a:avLst/>
            </a:prstGeom>
            <a:solidFill>
              <a:srgbClr val="FFFFFF">
                <a:alpha val="5098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01E2BEE5-1BBC-4527-9B68-3B5B8F6DC5DC}"/>
              </a:ext>
            </a:extLst>
          </p:cNvPr>
          <p:cNvSpPr txBox="1"/>
          <p:nvPr/>
        </p:nvSpPr>
        <p:spPr>
          <a:xfrm>
            <a:off x="439432" y="4973517"/>
            <a:ext cx="65133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DES SCORES BRUT </a:t>
            </a: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                        </a:t>
            </a:r>
            <a:r>
              <a:rPr lang="fr-FR" sz="1050" b="1" dirty="0">
                <a:latin typeface="Calibri" panose="020F0502020204030204" pitchFamily="34" charset="0"/>
                <a:cs typeface="Times New Roman" panose="02020603050405020304" pitchFamily="18" charset="0"/>
              </a:rPr>
              <a:t>TOTAL DES SCORES NET </a:t>
            </a:r>
            <a:r>
              <a:rPr lang="fr-FR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 + HCP équipe  </a:t>
            </a:r>
            <a:r>
              <a:rPr lang="fr-FR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Score Brut) </a:t>
            </a: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82171CA9-7B48-4E3D-A962-6CCC214F1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585210"/>
              </p:ext>
            </p:extLst>
          </p:nvPr>
        </p:nvGraphicFramePr>
        <p:xfrm>
          <a:off x="318919" y="2189928"/>
          <a:ext cx="7026139" cy="264748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620431">
                  <a:extLst>
                    <a:ext uri="{9D8B030D-6E8A-4147-A177-3AD203B41FA5}">
                      <a16:colId xmlns:a16="http://schemas.microsoft.com/office/drawing/2014/main" val="4161034041"/>
                    </a:ext>
                  </a:extLst>
                </a:gridCol>
                <a:gridCol w="2206932">
                  <a:extLst>
                    <a:ext uri="{9D8B030D-6E8A-4147-A177-3AD203B41FA5}">
                      <a16:colId xmlns:a16="http://schemas.microsoft.com/office/drawing/2014/main" val="4255531787"/>
                    </a:ext>
                  </a:extLst>
                </a:gridCol>
                <a:gridCol w="3138818">
                  <a:extLst>
                    <a:ext uri="{9D8B030D-6E8A-4147-A177-3AD203B41FA5}">
                      <a16:colId xmlns:a16="http://schemas.microsoft.com/office/drawing/2014/main" val="1735713587"/>
                    </a:ext>
                  </a:extLst>
                </a:gridCol>
                <a:gridCol w="406815">
                  <a:extLst>
                    <a:ext uri="{9D8B030D-6E8A-4147-A177-3AD203B41FA5}">
                      <a16:colId xmlns:a16="http://schemas.microsoft.com/office/drawing/2014/main" val="2727158144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3112141636"/>
                    </a:ext>
                  </a:extLst>
                </a:gridCol>
              </a:tblGrid>
              <a:tr h="180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TROUS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DESCRIPTIONS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INFORMATIONS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SCORES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365038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rgbClr val="993366"/>
                          </a:solidFill>
                        </a:rPr>
                        <a:t>*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16 jaune - Green du 17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Bois interdits, fers uniquement tolérés du départ au green</a:t>
                      </a:r>
                      <a:endParaRPr lang="fr-FR" sz="105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208592"/>
                  </a:ext>
                </a:extLst>
              </a:tr>
              <a:tr h="203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18 rouge - Green du 18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Drapeau Fou !!! JUST DO IT !</a:t>
                      </a:r>
                      <a:endParaRPr lang="fr-FR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008687"/>
                  </a:ext>
                </a:extLst>
              </a:tr>
              <a:tr h="194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BOJO STOP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Pause des Champions ! Dégustation et Ravitaillement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-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909770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rgbClr val="993366"/>
                          </a:solidFill>
                        </a:rPr>
                        <a:t>*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78355" algn="r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 jaune - Green du 1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 change de main sur le green , matériel fourni !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46396"/>
                  </a:ext>
                </a:extLst>
              </a:tr>
              <a:tr h="161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2 jaune - Green du 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HOLE IN ONE</a:t>
                      </a: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1 bouteille à gagner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205058"/>
                  </a:ext>
                </a:extLst>
              </a:tr>
              <a:tr h="161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rgbClr val="993366"/>
                          </a:solidFill>
                        </a:rPr>
                        <a:t>*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2078355" algn="r"/>
                        </a:tabLst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5 jaune - Green du 5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change de formule, foursome à 4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704980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rgbClr val="993366"/>
                          </a:solidFill>
                        </a:rPr>
                        <a:t>*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78355" algn="r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6 jaune- Green du 9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Bois interdits ! </a:t>
                      </a:r>
                      <a:endParaRPr lang="fr-FR" sz="105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672761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rgbClr val="993366"/>
                          </a:solidFill>
                        </a:rPr>
                        <a:t>*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10 jaune - Green du 11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981200" algn="l"/>
                        </a:tabLst>
                      </a:pPr>
                      <a:r>
                        <a:rPr lang="fr-FR" sz="105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Gros Frappeurs à vous de jouer ! Attention visibilité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64822"/>
                  </a:ext>
                </a:extLst>
              </a:tr>
              <a:tr h="164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rgbClr val="993366"/>
                          </a:solidFill>
                        </a:rPr>
                        <a:t>*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12 jaune- Green du 8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800100" algn="l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tu veux atteindre le green, escalade la montagne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318286"/>
                  </a:ext>
                </a:extLst>
              </a:tr>
              <a:tr h="207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9 bleu – Green du 13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800100" algn="l"/>
                        </a:tabLs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Trouvez le chemin qui vous mènera au green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172272"/>
                  </a:ext>
                </a:extLst>
              </a:tr>
              <a:tr h="219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14 rouge- Green du 7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HOLE IN ONE</a:t>
                      </a: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1 bouteille à gagner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885640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7 bleu– Green du 14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 départ, on change de main! Rien ne va plus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069885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solidFill>
                            <a:srgbClr val="993366"/>
                          </a:solidFill>
                        </a:rPr>
                        <a:t>*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Départ du 15 jaune – Green du 15 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039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club au choix par joueur, soyez stratégique !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395" marR="6639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008534"/>
                  </a:ext>
                </a:extLst>
              </a:tr>
            </a:tbl>
          </a:graphicData>
        </a:graphic>
      </p:graphicFrame>
      <p:sp>
        <p:nvSpPr>
          <p:cNvPr id="25" name="ZoneTexte 24">
            <a:extLst>
              <a:ext uri="{FF2B5EF4-FFF2-40B4-BE49-F238E27FC236}">
                <a16:creationId xmlns:a16="http://schemas.microsoft.com/office/drawing/2014/main" id="{60505797-7AE0-4900-B1E8-3D6EFA4EA6EE}"/>
              </a:ext>
            </a:extLst>
          </p:cNvPr>
          <p:cNvSpPr txBox="1"/>
          <p:nvPr/>
        </p:nvSpPr>
        <p:spPr>
          <a:xfrm>
            <a:off x="6171283" y="265364"/>
            <a:ext cx="14938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3322955" algn="ctr"/>
                <a:tab pos="5743575" algn="l"/>
              </a:tabLst>
            </a:pPr>
            <a:r>
              <a:rPr lang="fr-FR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HCP EQUIPE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riangle isocèle 33">
            <a:extLst>
              <a:ext uri="{FF2B5EF4-FFF2-40B4-BE49-F238E27FC236}">
                <a16:creationId xmlns:a16="http://schemas.microsoft.com/office/drawing/2014/main" id="{8271959F-221D-47B9-A0D2-F2E956FC876E}"/>
              </a:ext>
            </a:extLst>
          </p:cNvPr>
          <p:cNvSpPr/>
          <p:nvPr/>
        </p:nvSpPr>
        <p:spPr>
          <a:xfrm rot="10800000">
            <a:off x="6843685" y="565469"/>
            <a:ext cx="149072" cy="102809"/>
          </a:xfrm>
          <a:prstGeom prst="triangle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8F86ADC9-A6A2-419A-9354-0A95A943AFA1}"/>
              </a:ext>
            </a:extLst>
          </p:cNvPr>
          <p:cNvSpPr txBox="1"/>
          <p:nvPr/>
        </p:nvSpPr>
        <p:spPr>
          <a:xfrm>
            <a:off x="-137429" y="1203109"/>
            <a:ext cx="7862845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050" b="1" dirty="0">
                <a:solidFill>
                  <a:srgbClr val="993366"/>
                </a:solidFill>
              </a:rPr>
              <a:t>Attention aux joueurs qui vous précèdent - Ne pas jouer sans visibilité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050" b="1" dirty="0">
                <a:solidFill>
                  <a:srgbClr val="993366"/>
                </a:solidFill>
              </a:rPr>
              <a:t>Départ rouge pour les femmes * ( voir astérisques )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0D85A156-D4C0-463A-8FD8-5A0D11DD3234}"/>
              </a:ext>
            </a:extLst>
          </p:cNvPr>
          <p:cNvSpPr txBox="1"/>
          <p:nvPr/>
        </p:nvSpPr>
        <p:spPr>
          <a:xfrm>
            <a:off x="1710492" y="552525"/>
            <a:ext cx="4138706" cy="656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00"/>
              </a:spcAft>
              <a:tabLst>
                <a:tab pos="3322955" algn="ctr"/>
                <a:tab pos="5743575" algn="l"/>
              </a:tabLst>
            </a:pPr>
            <a:r>
              <a:rPr lang="fr-FR" sz="12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Samedi 19 Novembre           </a:t>
            </a:r>
          </a:p>
          <a:p>
            <a:pPr algn="ctr"/>
            <a:r>
              <a:rPr lang="fr-FR" sz="1100" b="1" spc="300" dirty="0"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fr-FR" sz="1100" b="1" spc="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OLF DE BUSSY-GUERMANTES</a:t>
            </a:r>
            <a:endParaRPr lang="fr-FR" sz="900" b="1" spc="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Scramble à 4 joueurs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0F50A877-5BA9-4764-ADA2-EEDC3434253E}"/>
              </a:ext>
            </a:extLst>
          </p:cNvPr>
          <p:cNvGrpSpPr/>
          <p:nvPr/>
        </p:nvGrpSpPr>
        <p:grpSpPr>
          <a:xfrm>
            <a:off x="299071" y="1760615"/>
            <a:ext cx="7066928" cy="345603"/>
            <a:chOff x="299071" y="4270895"/>
            <a:chExt cx="7066928" cy="345603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8E1C2773-F0C8-4AC6-8935-7F38EB11077E}"/>
                </a:ext>
              </a:extLst>
            </p:cNvPr>
            <p:cNvGrpSpPr/>
            <p:nvPr/>
          </p:nvGrpSpPr>
          <p:grpSpPr>
            <a:xfrm>
              <a:off x="299071" y="4270895"/>
              <a:ext cx="7066928" cy="345603"/>
              <a:chOff x="1258628" y="1484527"/>
              <a:chExt cx="7066928" cy="345603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EF5CA5E-73FC-4EDB-85A4-FE59D6C2C6A1}"/>
                  </a:ext>
                </a:extLst>
              </p:cNvPr>
              <p:cNvSpPr/>
              <p:nvPr/>
            </p:nvSpPr>
            <p:spPr>
              <a:xfrm>
                <a:off x="2454666" y="1484527"/>
                <a:ext cx="5870890" cy="34560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highlight>
                    <a:srgbClr val="993366"/>
                  </a:highlight>
                </a:endParaRPr>
              </a:p>
            </p:txBody>
          </p:sp>
          <p:pic>
            <p:nvPicPr>
              <p:cNvPr id="32" name="Image 31">
                <a:extLst>
                  <a:ext uri="{FF2B5EF4-FFF2-40B4-BE49-F238E27FC236}">
                    <a16:creationId xmlns:a16="http://schemas.microsoft.com/office/drawing/2014/main" id="{AD9858D9-C99A-41C7-9B50-579ECE3EC0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8628" y="1484527"/>
                <a:ext cx="344181" cy="344181"/>
              </a:xfrm>
              <a:prstGeom prst="rect">
                <a:avLst/>
              </a:prstGeom>
            </p:spPr>
          </p:pic>
        </p:grp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4AB4B4C3-FCC0-4265-92A8-E69594C6EF4D}"/>
                </a:ext>
              </a:extLst>
            </p:cNvPr>
            <p:cNvSpPr txBox="1"/>
            <p:nvPr/>
          </p:nvSpPr>
          <p:spPr>
            <a:xfrm>
              <a:off x="523367" y="4361160"/>
              <a:ext cx="971741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b="1" spc="300" dirty="0"/>
                <a:t>JOUEURS</a:t>
              </a:r>
            </a:p>
          </p:txBody>
        </p:sp>
      </p:grpSp>
      <p:pic>
        <p:nvPicPr>
          <p:cNvPr id="2" name="Image 1">
            <a:extLst>
              <a:ext uri="{FF2B5EF4-FFF2-40B4-BE49-F238E27FC236}">
                <a16:creationId xmlns:a16="http://schemas.microsoft.com/office/drawing/2014/main" id="{09F691B8-4595-257A-5CC1-E8AD9CC320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8165" r="1124" b="21548"/>
          <a:stretch/>
        </p:blipFill>
        <p:spPr>
          <a:xfrm>
            <a:off x="4838621" y="97391"/>
            <a:ext cx="241916" cy="48105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825A6EB5-C90F-8760-2457-B218D773EB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130" t="1650" r="28111" b="-1650"/>
          <a:stretch/>
        </p:blipFill>
        <p:spPr>
          <a:xfrm>
            <a:off x="4574161" y="88664"/>
            <a:ext cx="197842" cy="613179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C38E9620-C196-0535-3618-C343FB39064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4" r="48758"/>
          <a:stretch/>
        </p:blipFill>
        <p:spPr>
          <a:xfrm rot="5400000">
            <a:off x="4080715" y="4217091"/>
            <a:ext cx="123448" cy="27463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A2BE6441-7C4F-1999-2509-D3F039CD9F3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4" r="48758"/>
          <a:stretch/>
        </p:blipFill>
        <p:spPr>
          <a:xfrm rot="5400000">
            <a:off x="4080715" y="3102470"/>
            <a:ext cx="123448" cy="27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1825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1340</TotalTime>
  <Words>1207</Words>
  <Application>Microsoft Office PowerPoint</Application>
  <PresentationFormat>Personnalisé</PresentationFormat>
  <Paragraphs>311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Charlotte Rouf</dc:creator>
  <cp:lastModifiedBy>Golf3</cp:lastModifiedBy>
  <cp:revision>44</cp:revision>
  <cp:lastPrinted>2023-11-17T14:57:31Z</cp:lastPrinted>
  <dcterms:created xsi:type="dcterms:W3CDTF">2021-11-18T12:25:49Z</dcterms:created>
  <dcterms:modified xsi:type="dcterms:W3CDTF">2023-11-17T15:04:14Z</dcterms:modified>
</cp:coreProperties>
</file>